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63" r:id="rId4"/>
    <p:sldId id="262" r:id="rId5"/>
    <p:sldId id="258" r:id="rId6"/>
    <p:sldId id="259" r:id="rId7"/>
    <p:sldId id="260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8" r:id="rId17"/>
    <p:sldId id="279" r:id="rId18"/>
    <p:sldId id="280" r:id="rId19"/>
    <p:sldId id="277" r:id="rId20"/>
    <p:sldId id="281" r:id="rId21"/>
    <p:sldId id="282" r:id="rId22"/>
    <p:sldId id="273" r:id="rId23"/>
    <p:sldId id="274" r:id="rId24"/>
    <p:sldId id="286" r:id="rId25"/>
    <p:sldId id="276" r:id="rId26"/>
    <p:sldId id="275" r:id="rId27"/>
    <p:sldId id="283" r:id="rId28"/>
    <p:sldId id="284" r:id="rId29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3D53"/>
    <a:srgbClr val="515151"/>
    <a:srgbClr val="775973"/>
    <a:srgbClr val="F5F5F5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707" autoAdjust="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E68C5-6E85-458D-9FCC-88B9397465A2}" type="datetimeFigureOut">
              <a:rPr lang="pl-PL" smtClean="0"/>
              <a:t>17.11.2018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5378F5-BDB5-462D-8E10-49C4C75001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4268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1951577"/>
          </a:xfrm>
        </p:spPr>
        <p:txBody>
          <a:bodyPr anchor="b" anchorCtr="0"/>
          <a:lstStyle>
            <a:lvl1pPr algn="ctr">
              <a:defRPr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pl-PL" dirty="0"/>
              <a:t>TYTUŁ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169511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PODTYTUŁ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C9908-02E0-4A8F-BBDC-97AF4B420089}" type="datetime1">
              <a:rPr lang="pl-PL" smtClean="0"/>
              <a:t>17.11.2018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Trójkąt prostokątny 11"/>
          <p:cNvSpPr/>
          <p:nvPr userDrawn="1"/>
        </p:nvSpPr>
        <p:spPr>
          <a:xfrm rot="5400000">
            <a:off x="0" y="0"/>
            <a:ext cx="2500009" cy="2500009"/>
          </a:xfrm>
          <a:prstGeom prst="rtTriangle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52933" cy="129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96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lko tytuł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07D5-F335-47D3-865C-EF4CC07A5C5A}" type="datetime1">
              <a:rPr lang="pl-PL" smtClean="0"/>
              <a:t>17.11.2018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6" name="Tytuł 1"/>
          <p:cNvSpPr txBox="1">
            <a:spLocks/>
          </p:cNvSpPr>
          <p:nvPr userDrawn="1"/>
        </p:nvSpPr>
        <p:spPr>
          <a:xfrm>
            <a:off x="0" y="1"/>
            <a:ext cx="10894979" cy="963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rgbClr val="4A3D53"/>
                </a:solidFill>
                <a:latin typeface="Geometr212 BkCn BT" panose="020B0603020204020204" pitchFamily="34" charset="0"/>
                <a:ea typeface="+mj-ea"/>
                <a:cs typeface="+mj-cs"/>
              </a:defRPr>
            </a:lvl1pPr>
          </a:lstStyle>
          <a:p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1" name="Tytuł 1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896443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42D4-19E1-4A80-9BCE-4DFFD53A2E31}" type="datetime1">
              <a:rPr lang="pl-PL" smtClean="0"/>
              <a:t>17.11.2018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11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2328289" y="2344725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3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27553" y="2178909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4" hasCustomPrompt="1"/>
          </p:nvPr>
        </p:nvSpPr>
        <p:spPr>
          <a:xfrm>
            <a:off x="2328289" y="392358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5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1027553" y="375776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6" hasCustomPrompt="1"/>
          </p:nvPr>
        </p:nvSpPr>
        <p:spPr>
          <a:xfrm>
            <a:off x="7957293" y="242903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7" name="Symbol zastępczy obrazu 11"/>
          <p:cNvSpPr>
            <a:spLocks noGrp="1"/>
          </p:cNvSpPr>
          <p:nvPr>
            <p:ph type="pic" sz="quarter" idx="17"/>
          </p:nvPr>
        </p:nvSpPr>
        <p:spPr>
          <a:xfrm>
            <a:off x="6656557" y="226321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0" name="Symbol zastępczy obrazu 11"/>
          <p:cNvSpPr>
            <a:spLocks noGrp="1"/>
          </p:cNvSpPr>
          <p:nvPr>
            <p:ph type="pic" sz="quarter" idx="18"/>
          </p:nvPr>
        </p:nvSpPr>
        <p:spPr>
          <a:xfrm>
            <a:off x="6656557" y="3734711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2" name="Symbol zastępczy tekstu 2"/>
          <p:cNvSpPr>
            <a:spLocks noGrp="1"/>
          </p:cNvSpPr>
          <p:nvPr>
            <p:ph type="body" idx="19" hasCustomPrompt="1"/>
          </p:nvPr>
        </p:nvSpPr>
        <p:spPr>
          <a:xfrm>
            <a:off x="7957293" y="3919889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</p:spTree>
    <p:extLst>
      <p:ext uri="{BB962C8B-B14F-4D97-AF65-F5344CB8AC3E}">
        <p14:creationId xmlns:p14="http://schemas.microsoft.com/office/powerpoint/2010/main" val="654813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FDE48-1781-4EF3-88AD-61538A5C2DCB}" type="datetime1">
              <a:rPr lang="pl-PL" smtClean="0"/>
              <a:t>17.11.2018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4603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1316B-2089-48D6-A718-F1CCBAF1729D}" type="datetime1">
              <a:rPr lang="pl-PL" smtClean="0"/>
              <a:t>17.11.2018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4241259"/>
            <a:ext cx="12192000" cy="107005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3729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sty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D173A-5869-4912-9344-F263B5184F59}" type="datetime1">
              <a:rPr lang="pl-PL" smtClean="0"/>
              <a:t>17.11.2018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5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858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6" name="Symbol zastępczy obrazu 11"/>
          <p:cNvSpPr>
            <a:spLocks noGrp="1"/>
          </p:cNvSpPr>
          <p:nvPr>
            <p:ph type="pic" sz="quarter" idx="14"/>
          </p:nvPr>
        </p:nvSpPr>
        <p:spPr>
          <a:xfrm>
            <a:off x="49720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7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88582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2" name="Symbol zastępczy tekstu 11"/>
          <p:cNvSpPr>
            <a:spLocks noGrp="1"/>
          </p:cNvSpPr>
          <p:nvPr>
            <p:ph type="body" sz="quarter" idx="16" hasCustomPrompt="1"/>
          </p:nvPr>
        </p:nvSpPr>
        <p:spPr>
          <a:xfrm>
            <a:off x="739775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8" name="Symbol zastępczy tekstu 11"/>
          <p:cNvSpPr>
            <a:spLocks noGrp="1"/>
          </p:cNvSpPr>
          <p:nvPr>
            <p:ph type="body" sz="quarter" idx="17" hasCustomPrompt="1"/>
          </p:nvPr>
        </p:nvSpPr>
        <p:spPr>
          <a:xfrm>
            <a:off x="46228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9" name="Symbol zastępczy tekstu 11"/>
          <p:cNvSpPr>
            <a:spLocks noGrp="1"/>
          </p:cNvSpPr>
          <p:nvPr>
            <p:ph type="body" sz="quarter" idx="18" hasCustomPrompt="1"/>
          </p:nvPr>
        </p:nvSpPr>
        <p:spPr>
          <a:xfrm>
            <a:off x="85090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20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185314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</p:spPr>
        <p:txBody>
          <a:bodyPr/>
          <a:lstStyle>
            <a:lvl1pPr marL="0" indent="0" algn="ctr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D6355-9CB0-4957-8547-5A1D339EA706}" type="datetime1">
              <a:rPr lang="pl-PL" smtClean="0"/>
              <a:t>17.11.2018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effectLst/>
        </p:spPr>
        <p:txBody>
          <a:bodyPr/>
          <a:lstStyle>
            <a:lvl1pPr marL="0" indent="0">
              <a:buNone/>
              <a:defRPr baseline="0">
                <a:solidFill>
                  <a:srgbClr val="775973"/>
                </a:solidFill>
                <a:effectLst/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55444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tuł i zawartoś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25CD-F578-4560-8EDB-CE50FA032DED}" type="datetime1">
              <a:rPr lang="pl-PL" smtClean="0"/>
              <a:t>17.11.2018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noFill/>
          <a:effectLst/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11906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lang="pl-PL" b="0" i="0" smtClean="0">
                <a:solidFill>
                  <a:schemeClr val="bg1"/>
                </a:solidFill>
                <a:effectLst/>
                <a:latin typeface="Geometr212 BkCn BT" panose="020B06030202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AAD71-DFC7-4B89-BD17-F9FDFBA14D73}" type="datetime1">
              <a:rPr lang="pl-PL" smtClean="0"/>
              <a:t>17.11.2018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945" y="-35491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07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1118679" y="1669913"/>
            <a:ext cx="9954639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1066800" y="1595335"/>
            <a:ext cx="10058400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Prostokąt 10"/>
          <p:cNvSpPr/>
          <p:nvPr userDrawn="1"/>
        </p:nvSpPr>
        <p:spPr>
          <a:xfrm>
            <a:off x="2841997" y="1595335"/>
            <a:ext cx="6478621" cy="301559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2892155" y="1111553"/>
            <a:ext cx="6378306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14" name="Symbol zastępczy tekstu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62637" y="2101781"/>
            <a:ext cx="8266721" cy="2421782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554625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78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388795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610360" y="2701045"/>
            <a:ext cx="6177065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558480" y="2626467"/>
            <a:ext cx="6241451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" y="1232337"/>
            <a:ext cx="12191999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345" y="123740"/>
            <a:ext cx="2195209" cy="1034019"/>
          </a:xfrm>
          <a:prstGeom prst="rect">
            <a:avLst/>
          </a:prstGeom>
        </p:spPr>
      </p:pic>
      <p:sp>
        <p:nvSpPr>
          <p:cNvPr id="12" name="Prostokąt 11"/>
          <p:cNvSpPr/>
          <p:nvPr userDrawn="1"/>
        </p:nvSpPr>
        <p:spPr>
          <a:xfrm>
            <a:off x="7299190" y="2701045"/>
            <a:ext cx="4285016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3"/>
          <p:cNvSpPr>
            <a:spLocks noGrp="1"/>
          </p:cNvSpPr>
          <p:nvPr>
            <p:ph type="pic" sz="quarter" idx="10"/>
          </p:nvPr>
        </p:nvSpPr>
        <p:spPr>
          <a:xfrm>
            <a:off x="7252485" y="2626468"/>
            <a:ext cx="4331503" cy="4027590"/>
          </a:xfrm>
          <a:solidFill>
            <a:srgbClr val="F5F5F5"/>
          </a:solidFill>
        </p:spPr>
        <p:txBody>
          <a:bodyPr/>
          <a:lstStyle/>
          <a:p>
            <a:r>
              <a:rPr lang="pl-PL"/>
              <a:t>Kliknij ikonę, aby dodać obraz</a:t>
            </a:r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1" hasCustomPrompt="1"/>
          </p:nvPr>
        </p:nvSpPr>
        <p:spPr>
          <a:xfrm>
            <a:off x="777875" y="2801938"/>
            <a:ext cx="5807075" cy="3676650"/>
          </a:xfrm>
        </p:spPr>
        <p:txBody>
          <a:bodyPr/>
          <a:lstStyle>
            <a:lvl1pPr marL="0" indent="0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335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DCAF-D6EF-4B21-8959-5090EE06A897}" type="datetime1">
              <a:rPr lang="pl-PL" smtClean="0"/>
              <a:t>17.11.2018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14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 userDrawn="1"/>
        </p:nvSpPr>
        <p:spPr>
          <a:xfrm>
            <a:off x="838200" y="1681163"/>
            <a:ext cx="10515600" cy="5176837"/>
          </a:xfrm>
          <a:prstGeom prst="rect">
            <a:avLst/>
          </a:prstGeom>
          <a:solidFill>
            <a:srgbClr val="F5F5F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2D095-DF59-4CEE-95DF-D441C177DD2F}" type="datetime1">
              <a:rPr lang="pl-PL" smtClean="0"/>
              <a:t>17.11.2018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79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/>
          <p:nvPr userDrawn="1"/>
        </p:nvSpPr>
        <p:spPr>
          <a:xfrm>
            <a:off x="0" y="0"/>
            <a:ext cx="5183188" cy="685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311286" y="-1"/>
            <a:ext cx="4460739" cy="205740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311286" y="1281002"/>
            <a:ext cx="4460739" cy="776397"/>
          </a:xfrm>
          <a:noFill/>
        </p:spPr>
        <p:txBody>
          <a:bodyPr anchor="b"/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0"/>
            <a:ext cx="7008812" cy="6858000"/>
          </a:xfrm>
          <a:noFill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 hasCustomPrompt="1"/>
          </p:nvPr>
        </p:nvSpPr>
        <p:spPr>
          <a:xfrm>
            <a:off x="311286" y="2057400"/>
            <a:ext cx="4460739" cy="4800600"/>
          </a:xfrm>
          <a:solidFill>
            <a:srgbClr val="F5F5F5"/>
          </a:solidFill>
        </p:spPr>
        <p:txBody>
          <a:bodyPr/>
          <a:lstStyle>
            <a:lvl1pPr marL="0" indent="0">
              <a:buNone/>
              <a:defRPr lang="pl-PL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9" name="Obraz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68" y="224480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27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1F562-6AC0-44DD-9AFE-8A898ED49012}" type="datetime1">
              <a:rPr lang="pl-PL" smtClean="0"/>
              <a:t>17.11.2018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l-PL"/>
              <a:t>Autor: Prawa do korzystania z materiałów posiada Software Development Academy</a:t>
            </a: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7908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61" r:id="rId6"/>
    <p:sldLayoutId id="2147483653" r:id="rId7"/>
    <p:sldLayoutId id="2147483665" r:id="rId8"/>
    <p:sldLayoutId id="2147483657" r:id="rId9"/>
    <p:sldLayoutId id="2147483654" r:id="rId10"/>
    <p:sldLayoutId id="2147483662" r:id="rId11"/>
    <p:sldLayoutId id="2147483663" r:id="rId12"/>
    <p:sldLayoutId id="2147483664" r:id="rId13"/>
    <p:sldLayoutId id="2147483655" r:id="rId1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eins.altervista.org/java/A_Collection_of_JVM_Options_MP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l-PL" b="0" dirty="0"/>
              <a:t/>
            </a:r>
            <a:br>
              <a:rPr lang="pl-PL" b="0" dirty="0"/>
            </a:br>
            <a:r>
              <a:rPr lang="pl-PL" b="0" dirty="0"/>
              <a:t> Wprowadzenie do technologii JVM 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pl-PL" dirty="0" smtClean="0"/>
          </a:p>
          <a:p>
            <a:r>
              <a:rPr lang="pl-PL" dirty="0" smtClean="0"/>
              <a:t>Dariusz Zbyrad</a:t>
            </a:r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000397D8-4BDC-4995-9C0D-CB5620046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1826" y="6356350"/>
            <a:ext cx="5300870" cy="365125"/>
          </a:xfrm>
        </p:spPr>
        <p:txBody>
          <a:bodyPr/>
          <a:lstStyle/>
          <a:p>
            <a:r>
              <a:rPr lang="pl-PL" dirty="0" smtClean="0"/>
              <a:t>Prawa </a:t>
            </a:r>
            <a:r>
              <a:rPr lang="pl-PL" dirty="0"/>
              <a:t>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3156560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87942" y="3268699"/>
            <a:ext cx="10515600" cy="600657"/>
          </a:xfrm>
        </p:spPr>
        <p:txBody>
          <a:bodyPr>
            <a:noAutofit/>
          </a:bodyPr>
          <a:lstStyle/>
          <a:p>
            <a:r>
              <a:rPr lang="pl-PL" sz="6000" dirty="0" smtClean="0"/>
              <a:t>CZY JAVA JEST WOLNA?</a:t>
            </a:r>
            <a:endParaRPr lang="pl-PL" sz="6000" dirty="0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368039" y="6323099"/>
            <a:ext cx="5443451" cy="365125"/>
          </a:xfrm>
        </p:spPr>
        <p:txBody>
          <a:bodyPr/>
          <a:lstStyle/>
          <a:p>
            <a:r>
              <a:rPr lang="pl-PL" dirty="0" smtClean="0"/>
              <a:t>Autor: Dariusz Zbyrad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66738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JIT – Just in </a:t>
            </a:r>
            <a:r>
              <a:rPr lang="pl-PL" dirty="0" err="1" smtClean="0"/>
              <a:t>time</a:t>
            </a:r>
            <a:r>
              <a:rPr lang="pl-PL" dirty="0" smtClean="0"/>
              <a:t> </a:t>
            </a:r>
            <a:r>
              <a:rPr lang="pl-PL" dirty="0" err="1" smtClean="0"/>
              <a:t>compiler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039528"/>
            <a:ext cx="10515600" cy="523788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JIT analizuje na bieżąco wykonywany(interpretowany) kod bajtowy przez maszynę wirtualną i próbuje dodatkowo go zoptymalizować.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Metody przeznaczone do optymalizacji są często nazywane „gorącymi metodami” lub „gorącymi punktami”.</a:t>
            </a:r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435234" y="6277415"/>
            <a:ext cx="5321531" cy="365125"/>
          </a:xfrm>
        </p:spPr>
        <p:txBody>
          <a:bodyPr/>
          <a:lstStyle/>
          <a:p>
            <a:r>
              <a:rPr lang="pl-PL" dirty="0" smtClean="0"/>
              <a:t>Autor: Dariusz Zbyrad</a:t>
            </a:r>
          </a:p>
          <a:p>
            <a:r>
              <a:rPr lang="pl-PL" dirty="0" smtClean="0"/>
              <a:t> 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06444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JIT – metody optymalizacji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251284"/>
            <a:ext cx="10515600" cy="502613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zagnieżdżanie </a:t>
            </a:r>
            <a:r>
              <a:rPr lang="pl-PL" dirty="0"/>
              <a:t>metod (</a:t>
            </a:r>
            <a:r>
              <a:rPr lang="pl-PL" dirty="0" err="1"/>
              <a:t>method</a:t>
            </a:r>
            <a:r>
              <a:rPr lang="pl-PL" dirty="0"/>
              <a:t> </a:t>
            </a:r>
            <a:r>
              <a:rPr lang="pl-PL" dirty="0" err="1"/>
              <a:t>inlining</a:t>
            </a:r>
            <a:r>
              <a:rPr lang="pl-PL" dirty="0"/>
              <a:t>),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eliminacja </a:t>
            </a:r>
            <a:r>
              <a:rPr lang="pl-PL" dirty="0"/>
              <a:t>martwego kodu (</a:t>
            </a:r>
            <a:r>
              <a:rPr lang="pl-PL" dirty="0" err="1"/>
              <a:t>dead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elimination</a:t>
            </a:r>
            <a:r>
              <a:rPr lang="pl-PL" dirty="0" smtClean="0"/>
              <a:t>),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kompilacja </a:t>
            </a:r>
            <a:r>
              <a:rPr lang="pl-PL" dirty="0"/>
              <a:t>do kodu natywnego,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rozwijanie </a:t>
            </a:r>
            <a:r>
              <a:rPr lang="pl-PL" dirty="0"/>
              <a:t>pętli (</a:t>
            </a:r>
            <a:r>
              <a:rPr lang="pl-PL" dirty="0" err="1"/>
              <a:t>loop</a:t>
            </a:r>
            <a:r>
              <a:rPr lang="pl-PL" dirty="0"/>
              <a:t> </a:t>
            </a:r>
            <a:r>
              <a:rPr lang="pl-PL" dirty="0" err="1"/>
              <a:t>unrolling</a:t>
            </a:r>
            <a:r>
              <a:rPr lang="pl-PL" dirty="0"/>
              <a:t>),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grupowanie </a:t>
            </a:r>
            <a:r>
              <a:rPr lang="pl-PL" dirty="0"/>
              <a:t>blokad (lock </a:t>
            </a:r>
            <a:r>
              <a:rPr lang="pl-PL" dirty="0" err="1"/>
              <a:t>coarsening</a:t>
            </a:r>
            <a:r>
              <a:rPr lang="pl-PL" dirty="0" smtClean="0"/>
              <a:t>),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eliminacja </a:t>
            </a:r>
            <a:r>
              <a:rPr lang="pl-PL" dirty="0"/>
              <a:t>blokad (lock </a:t>
            </a:r>
            <a:r>
              <a:rPr lang="pl-PL" dirty="0" err="1"/>
              <a:t>elision</a:t>
            </a:r>
            <a:r>
              <a:rPr lang="pl-PL" dirty="0"/>
              <a:t>),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ostrzenie typów </a:t>
            </a:r>
            <a:r>
              <a:rPr lang="pl-PL" dirty="0"/>
              <a:t>(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sharpening</a:t>
            </a:r>
            <a:r>
              <a:rPr lang="pl-PL" dirty="0" smtClean="0"/>
              <a:t>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dirty="0"/>
          </a:p>
          <a:p>
            <a:r>
              <a:rPr lang="pl-PL" dirty="0" smtClean="0"/>
              <a:t>Oraz wiele innych (dla Oracle </a:t>
            </a:r>
            <a:r>
              <a:rPr lang="pl-PL" dirty="0" err="1" smtClean="0"/>
              <a:t>HostSpot</a:t>
            </a:r>
            <a:r>
              <a:rPr lang="pl-PL" dirty="0" smtClean="0"/>
              <a:t> (wersja 8) to w sumie 88 metod optymalizacji)</a:t>
            </a:r>
            <a:endParaRPr lang="pl-PL" dirty="0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393671" y="6277415"/>
            <a:ext cx="5404658" cy="365125"/>
          </a:xfrm>
        </p:spPr>
        <p:txBody>
          <a:bodyPr/>
          <a:lstStyle/>
          <a:p>
            <a:r>
              <a:rPr lang="pl-PL" dirty="0" smtClean="0"/>
              <a:t>Autor: Dariusz Zbyrad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05519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JIT – </a:t>
            </a:r>
            <a:r>
              <a:rPr lang="pl-PL" dirty="0"/>
              <a:t>zagnieżdżanie metod </a:t>
            </a:r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432463" y="6184553"/>
            <a:ext cx="5327073" cy="365125"/>
          </a:xfrm>
        </p:spPr>
        <p:txBody>
          <a:bodyPr/>
          <a:lstStyle/>
          <a:p>
            <a:r>
              <a:rPr lang="pl-PL" dirty="0" smtClean="0"/>
              <a:t>Autor: Dariusz Zbyrad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  <p:pic>
        <p:nvPicPr>
          <p:cNvPr id="6" name="Obraz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87" y="1414913"/>
            <a:ext cx="10894626" cy="406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741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Model pamięci</a:t>
            </a:r>
            <a:endParaRPr lang="pl-PL" dirty="0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  <p:sp>
        <p:nvSpPr>
          <p:cNvPr id="7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251284"/>
            <a:ext cx="10515600" cy="502613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Sterta (</a:t>
            </a:r>
            <a:r>
              <a:rPr lang="pl-PL" dirty="0" err="1" smtClean="0"/>
              <a:t>heap</a:t>
            </a:r>
            <a:r>
              <a:rPr lang="pl-PL" dirty="0" smtClean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err="1" smtClean="0"/>
              <a:t>Pamięc</a:t>
            </a:r>
            <a:r>
              <a:rPr lang="pl-PL" dirty="0" smtClean="0"/>
              <a:t> natywna (off </a:t>
            </a:r>
            <a:r>
              <a:rPr lang="pl-PL" dirty="0" err="1" smtClean="0"/>
              <a:t>heap</a:t>
            </a:r>
            <a:r>
              <a:rPr lang="pl-PL" dirty="0" smtClean="0"/>
              <a:t>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19527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Heap</a:t>
            </a:r>
            <a:r>
              <a:rPr lang="pl-PL" dirty="0" smtClean="0"/>
              <a:t> - struktura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789271" y="5828065"/>
            <a:ext cx="10449025" cy="341275"/>
          </a:xfrm>
        </p:spPr>
        <p:txBody>
          <a:bodyPr>
            <a:normAutofit/>
          </a:bodyPr>
          <a:lstStyle/>
          <a:p>
            <a:r>
              <a:rPr lang="pl-PL" sz="1200" dirty="0"/>
              <a:t>Źródło: https://www.javamadesoeasy.com/2016/10/jvm-heap-memory-hotspot-heap-structure.html</a:t>
            </a:r>
          </a:p>
        </p:txBody>
      </p:sp>
      <p:sp>
        <p:nvSpPr>
          <p:cNvPr id="5" name="Symbol zastępczy obrazu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Symbol zastępczy tekstu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700" y="1459537"/>
            <a:ext cx="11445961" cy="3630153"/>
          </a:xfrm>
          <a:prstGeom prst="rect">
            <a:avLst/>
          </a:prstGeom>
        </p:spPr>
      </p:pic>
      <p:sp>
        <p:nvSpPr>
          <p:cNvPr id="9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69445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Collector</a:t>
            </a:r>
            <a:endParaRPr lang="pl-PL" dirty="0"/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15"/>
          </p:nvPr>
        </p:nvSpPr>
        <p:spPr>
          <a:xfrm>
            <a:off x="895927" y="1150050"/>
            <a:ext cx="8160761" cy="255517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dirty="0" smtClean="0"/>
              <a:t>Każdy obiekt stworzony przez program ma swój początek i koniec.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dirty="0" smtClean="0"/>
              <a:t>Część obiektów po pewnym czasie nie jest używana i może być usunięta.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dirty="0" smtClean="0"/>
              <a:t>W Javie takie usuwanie odbywa się prze </a:t>
            </a:r>
            <a:r>
              <a:rPr lang="pl-PL" dirty="0" err="1" smtClean="0"/>
              <a:t>Garbage</a:t>
            </a:r>
            <a:r>
              <a:rPr lang="pl-PL" dirty="0" smtClean="0"/>
              <a:t> </a:t>
            </a:r>
            <a:r>
              <a:rPr lang="pl-PL" dirty="0" err="1" smtClean="0"/>
              <a:t>Collector</a:t>
            </a:r>
            <a:r>
              <a:rPr lang="pl-PL" dirty="0" smtClean="0"/>
              <a:t> (GC)</a:t>
            </a:r>
            <a:endParaRPr lang="pl-PL" dirty="0"/>
          </a:p>
        </p:txBody>
      </p:sp>
      <p:sp>
        <p:nvSpPr>
          <p:cNvPr id="6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31433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Collector</a:t>
            </a:r>
            <a:endParaRPr lang="pl-PL" dirty="0"/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15"/>
          </p:nvPr>
        </p:nvSpPr>
        <p:spPr>
          <a:xfrm>
            <a:off x="221673" y="2932668"/>
            <a:ext cx="11665527" cy="678750"/>
          </a:xfrm>
        </p:spPr>
        <p:txBody>
          <a:bodyPr>
            <a:normAutofit/>
          </a:bodyPr>
          <a:lstStyle/>
          <a:p>
            <a:pPr algn="ctr"/>
            <a:r>
              <a:rPr lang="pl-PL" sz="3600" dirty="0" smtClean="0"/>
              <a:t>Skąd wiadomo, które obiekty są porzucone/nieużywane?</a:t>
            </a:r>
            <a:endParaRPr lang="pl-PL" sz="3600" dirty="0"/>
          </a:p>
        </p:txBody>
      </p:sp>
      <p:sp>
        <p:nvSpPr>
          <p:cNvPr id="6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029568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 smtClean="0"/>
              <a:t>Collector</a:t>
            </a:r>
            <a:r>
              <a:rPr lang="pl-PL" dirty="0" smtClean="0"/>
              <a:t> – podział algorytmów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200727"/>
            <a:ext cx="10515600" cy="5076688"/>
          </a:xfrm>
        </p:spPr>
        <p:txBody>
          <a:bodyPr>
            <a:normAutofit/>
          </a:bodyPr>
          <a:lstStyle/>
          <a:p>
            <a:endParaRPr lang="pl-PL" sz="4400" dirty="0" smtClean="0"/>
          </a:p>
          <a:p>
            <a:r>
              <a:rPr lang="pl-PL" sz="4400" dirty="0" smtClean="0"/>
              <a:t>Algorytmy skalarne</a:t>
            </a:r>
          </a:p>
          <a:p>
            <a:r>
              <a:rPr lang="pl-PL" sz="4400" dirty="0" smtClean="0"/>
              <a:t>Algorytmy wektorowe</a:t>
            </a:r>
            <a:endParaRPr lang="pl-PL" sz="4400" dirty="0"/>
          </a:p>
        </p:txBody>
      </p:sp>
      <p:sp>
        <p:nvSpPr>
          <p:cNvPr id="5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965419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GC – obserwacja działania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283855"/>
            <a:ext cx="10515600" cy="4993560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pl-PL" dirty="0" smtClean="0"/>
              <a:t>Stwórz klasę w pliku TestGC.java (patrz </a:t>
            </a:r>
            <a:r>
              <a:rPr lang="pl-PL" dirty="0" err="1" smtClean="0"/>
              <a:t>Slack</a:t>
            </a:r>
            <a:r>
              <a:rPr lang="pl-PL" dirty="0" smtClean="0"/>
              <a:t>)</a:t>
            </a:r>
          </a:p>
          <a:p>
            <a:pPr marL="514350" indent="-514350">
              <a:buAutoNum type="arabicPeriod"/>
            </a:pPr>
            <a:r>
              <a:rPr lang="pl-PL" dirty="0" smtClean="0"/>
              <a:t>Skompiluj klasę z konsoli 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pl-PL" dirty="0" smtClean="0"/>
              <a:t>W katalogu bin gdzie jest zainstalowane JDK uruchom program </a:t>
            </a:r>
            <a:r>
              <a:rPr lang="pl-PL" dirty="0" err="1" smtClean="0"/>
              <a:t>jvisualvm</a:t>
            </a:r>
            <a:endParaRPr lang="pl-PL" dirty="0" smtClean="0"/>
          </a:p>
          <a:p>
            <a:pPr marL="514350" indent="-514350">
              <a:buAutoNum type="arabicPeriod"/>
            </a:pPr>
            <a:r>
              <a:rPr lang="pl-PL" dirty="0" smtClean="0"/>
              <a:t>Uruchom klasę z konsoli</a:t>
            </a:r>
          </a:p>
          <a:p>
            <a:r>
              <a:rPr lang="pl-PL" dirty="0" err="1" smtClean="0">
                <a:latin typeface="+mn-lt"/>
              </a:rPr>
              <a:t>java</a:t>
            </a:r>
            <a:r>
              <a:rPr lang="pl-PL" dirty="0" smtClean="0">
                <a:latin typeface="+mn-lt"/>
              </a:rPr>
              <a:t> –Xms8m –Xmx16m </a:t>
            </a:r>
            <a:r>
              <a:rPr lang="pl-PL" dirty="0" err="1" smtClean="0">
                <a:latin typeface="+mn-lt"/>
              </a:rPr>
              <a:t>TestGC</a:t>
            </a:r>
            <a:endParaRPr lang="pl-PL" dirty="0" smtClean="0">
              <a:latin typeface="+mn-lt"/>
            </a:endParaRPr>
          </a:p>
          <a:p>
            <a:endParaRPr lang="pl-PL" dirty="0" smtClean="0"/>
          </a:p>
          <a:p>
            <a:endParaRPr lang="pl-PL" dirty="0"/>
          </a:p>
        </p:txBody>
      </p:sp>
      <p:sp>
        <p:nvSpPr>
          <p:cNvPr id="8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48998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EA67FD-DCDB-4613-BD36-C744F0E5A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956" y="1245704"/>
            <a:ext cx="10515600" cy="511064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JVM </a:t>
            </a:r>
            <a:endParaRPr lang="pl-PL" dirty="0" smtClean="0"/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Cykl wykonywania programu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Byte code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JIT</a:t>
            </a:r>
            <a:endParaRPr lang="pl-PL" dirty="0" smtClean="0"/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Model pamięci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GC</a:t>
            </a:r>
            <a:endParaRPr lang="pl-PL" dirty="0" smtClean="0"/>
          </a:p>
          <a:p>
            <a:pPr marL="514350" indent="-514350">
              <a:buFont typeface="+mj-lt"/>
              <a:buAutoNum type="arabicPeriod"/>
            </a:pPr>
            <a:r>
              <a:rPr lang="pl-PL" dirty="0" smtClean="0"/>
              <a:t>Bonus </a:t>
            </a:r>
            <a:r>
              <a:rPr lang="pl-PL" dirty="0" smtClean="0">
                <a:sym typeface="Wingdings" panose="05000000000000000000" pitchFamily="2" charset="2"/>
              </a:rPr>
              <a:t></a:t>
            </a:r>
            <a:endParaRPr lang="pl-PL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</a:t>
            </a:r>
            <a:r>
              <a:rPr lang="pl-PL" dirty="0" smtClean="0"/>
              <a:t>: Dariusz Zbyrad</a:t>
            </a:r>
            <a:endParaRPr lang="pl-PL" dirty="0"/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8970403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GC – obserwacja działania</a:t>
            </a:r>
            <a:endParaRPr lang="pl-PL" dirty="0"/>
          </a:p>
        </p:txBody>
      </p:sp>
      <p:pic>
        <p:nvPicPr>
          <p:cNvPr id="3" name="Obraz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16" y="1009525"/>
            <a:ext cx="12021168" cy="4838949"/>
          </a:xfrm>
          <a:prstGeom prst="rect">
            <a:avLst/>
          </a:prstGeom>
        </p:spPr>
      </p:pic>
      <p:sp>
        <p:nvSpPr>
          <p:cNvPr id="6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956889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JVM - flagi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283855"/>
            <a:ext cx="10515600" cy="4993560"/>
          </a:xfrm>
        </p:spPr>
        <p:txBody>
          <a:bodyPr/>
          <a:lstStyle/>
          <a:p>
            <a:r>
              <a:rPr lang="en-US" dirty="0"/>
              <a:t>-</a:t>
            </a:r>
            <a:r>
              <a:rPr lang="en-US" dirty="0" err="1"/>
              <a:t>Xms</a:t>
            </a:r>
            <a:r>
              <a:rPr lang="en-US" dirty="0"/>
              <a:t>&lt;size&gt;       </a:t>
            </a:r>
            <a:r>
              <a:rPr lang="pl-PL" dirty="0" smtClean="0"/>
              <a:t>ustawia początkowy rozmiar </a:t>
            </a:r>
            <a:r>
              <a:rPr lang="pl-PL" dirty="0" err="1" smtClean="0"/>
              <a:t>heap’a</a:t>
            </a:r>
            <a:endParaRPr lang="en-US" dirty="0"/>
          </a:p>
          <a:p>
            <a:r>
              <a:rPr lang="en-US" dirty="0" smtClean="0"/>
              <a:t>-</a:t>
            </a:r>
            <a:r>
              <a:rPr lang="en-US" dirty="0" err="1"/>
              <a:t>Xmx</a:t>
            </a:r>
            <a:r>
              <a:rPr lang="en-US" dirty="0"/>
              <a:t>&lt;size</a:t>
            </a:r>
            <a:r>
              <a:rPr lang="en-US" dirty="0" smtClean="0"/>
              <a:t>&gt;</a:t>
            </a:r>
            <a:r>
              <a:rPr lang="pl-PL" dirty="0" smtClean="0"/>
              <a:t>      </a:t>
            </a:r>
            <a:r>
              <a:rPr lang="en-US" dirty="0" smtClean="0"/>
              <a:t> </a:t>
            </a:r>
            <a:r>
              <a:rPr lang="pl-PL" dirty="0"/>
              <a:t>ustawia </a:t>
            </a:r>
            <a:r>
              <a:rPr lang="pl-PL" dirty="0" smtClean="0"/>
              <a:t>maksymalny </a:t>
            </a:r>
            <a:r>
              <a:rPr lang="pl-PL" dirty="0"/>
              <a:t>rozmiar </a:t>
            </a:r>
            <a:r>
              <a:rPr lang="pl-PL" dirty="0" err="1" smtClean="0"/>
              <a:t>heap’a</a:t>
            </a:r>
            <a:endParaRPr lang="pl-PL" dirty="0"/>
          </a:p>
          <a:p>
            <a:r>
              <a:rPr lang="en-US" dirty="0" smtClean="0"/>
              <a:t>-X</a:t>
            </a:r>
            <a:r>
              <a:rPr lang="pl-PL" dirty="0" err="1" smtClean="0"/>
              <a:t>ss</a:t>
            </a:r>
            <a:r>
              <a:rPr lang="pl-PL" dirty="0" smtClean="0"/>
              <a:t>&lt;</a:t>
            </a:r>
            <a:r>
              <a:rPr lang="pl-PL" dirty="0" err="1" smtClean="0"/>
              <a:t>size</a:t>
            </a:r>
            <a:r>
              <a:rPr lang="pl-PL" dirty="0" smtClean="0"/>
              <a:t>&gt;     </a:t>
            </a:r>
            <a:r>
              <a:rPr lang="en-US" dirty="0" smtClean="0"/>
              <a:t> </a:t>
            </a:r>
            <a:r>
              <a:rPr lang="pl-PL" dirty="0" smtClean="0"/>
              <a:t>   ustawia rozmiar stosu dla każdego wątku</a:t>
            </a:r>
          </a:p>
          <a:p>
            <a:endParaRPr lang="pl-PL" dirty="0" smtClean="0"/>
          </a:p>
          <a:p>
            <a:endParaRPr lang="pl-PL" dirty="0"/>
          </a:p>
          <a:p>
            <a:r>
              <a:rPr lang="pl-PL" dirty="0" smtClean="0"/>
              <a:t>I wiele, wiele innych… (dokładnie 722 </a:t>
            </a:r>
            <a:r>
              <a:rPr lang="pl-PL" dirty="0" smtClean="0">
                <a:sym typeface="Wingdings" panose="05000000000000000000" pitchFamily="2" charset="2"/>
              </a:rPr>
              <a:t>)</a:t>
            </a:r>
            <a:endParaRPr lang="pl-PL" dirty="0" smtClean="0"/>
          </a:p>
          <a:p>
            <a:r>
              <a:rPr lang="pl-PL" dirty="0">
                <a:hlinkClick r:id="rId2"/>
              </a:rPr>
              <a:t>http://</a:t>
            </a:r>
            <a:r>
              <a:rPr lang="pl-PL" dirty="0" smtClean="0">
                <a:hlinkClick r:id="rId2"/>
              </a:rPr>
              <a:t>www.reins.altervista.org/java/A_Collection_of_JVM_Options_MP.html</a:t>
            </a:r>
            <a:endParaRPr lang="pl-PL" dirty="0" smtClean="0"/>
          </a:p>
          <a:p>
            <a:r>
              <a:rPr lang="pl-PL" dirty="0" err="1"/>
              <a:t>java</a:t>
            </a:r>
            <a:r>
              <a:rPr lang="pl-PL" dirty="0"/>
              <a:t> -XX:+</a:t>
            </a:r>
            <a:r>
              <a:rPr lang="pl-PL" dirty="0" err="1" smtClean="0"/>
              <a:t>PrintFlagsFinal</a:t>
            </a:r>
            <a:r>
              <a:rPr lang="pl-PL" dirty="0" smtClean="0"/>
              <a:t> -version</a:t>
            </a:r>
            <a:endParaRPr lang="pl-PL" dirty="0"/>
          </a:p>
          <a:p>
            <a:endParaRPr lang="pl-PL" dirty="0"/>
          </a:p>
        </p:txBody>
      </p:sp>
      <p:sp>
        <p:nvSpPr>
          <p:cNvPr id="5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856937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Dodatek </a:t>
            </a:r>
            <a:r>
              <a:rPr lang="pl-PL" dirty="0" smtClean="0"/>
              <a:t>– String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79379" y="3047317"/>
            <a:ext cx="10515600" cy="783537"/>
          </a:xfrm>
        </p:spPr>
        <p:txBody>
          <a:bodyPr>
            <a:normAutofit/>
          </a:bodyPr>
          <a:lstStyle/>
          <a:p>
            <a:r>
              <a:rPr lang="pl-PL" sz="3600" dirty="0" smtClean="0"/>
              <a:t>Co to znaczy, że String jest </a:t>
            </a:r>
            <a:r>
              <a:rPr lang="pl-PL" sz="3600" dirty="0" err="1" smtClean="0"/>
              <a:t>immutable</a:t>
            </a:r>
            <a:r>
              <a:rPr lang="pl-PL" sz="3600" dirty="0"/>
              <a:t>?</a:t>
            </a:r>
          </a:p>
        </p:txBody>
      </p:sp>
      <p:sp>
        <p:nvSpPr>
          <p:cNvPr id="5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309983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Dodatek – String cd.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107933"/>
            <a:ext cx="10515600" cy="4169482"/>
          </a:xfrm>
        </p:spPr>
        <p:txBody>
          <a:bodyPr>
            <a:normAutofit/>
          </a:bodyPr>
          <a:lstStyle/>
          <a:p>
            <a:r>
              <a:rPr lang="pl-PL" dirty="0" smtClean="0"/>
              <a:t>Trzy najważniejsze powody dlaczego String jest </a:t>
            </a:r>
            <a:r>
              <a:rPr lang="pl-PL" dirty="0" err="1" smtClean="0"/>
              <a:t>immutable</a:t>
            </a:r>
            <a:r>
              <a:rPr lang="pl-PL" dirty="0" smtClean="0"/>
              <a:t>:</a:t>
            </a:r>
          </a:p>
          <a:p>
            <a:endParaRPr lang="pl-PL" dirty="0" smtClean="0"/>
          </a:p>
          <a:p>
            <a:r>
              <a:rPr lang="en-US" dirty="0"/>
              <a:t>- constant pool - cache</a:t>
            </a:r>
          </a:p>
          <a:p>
            <a:r>
              <a:rPr lang="en-US" dirty="0"/>
              <a:t> - security</a:t>
            </a:r>
          </a:p>
          <a:p>
            <a:r>
              <a:rPr lang="en-US" dirty="0"/>
              <a:t> - thread safety</a:t>
            </a:r>
          </a:p>
          <a:p>
            <a:r>
              <a:rPr lang="en-US" dirty="0"/>
              <a:t> </a:t>
            </a:r>
            <a:endParaRPr lang="pl-PL" dirty="0"/>
          </a:p>
        </p:txBody>
      </p:sp>
      <p:sp>
        <p:nvSpPr>
          <p:cNvPr id="5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031401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Tworzenie klasy </a:t>
            </a:r>
            <a:r>
              <a:rPr lang="pl-PL" dirty="0" err="1" smtClean="0"/>
              <a:t>immutable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107933"/>
            <a:ext cx="10515600" cy="4169482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pl-PL" dirty="0" smtClean="0"/>
              <a:t>Klasa powinna być oznaczona jako </a:t>
            </a:r>
            <a:r>
              <a:rPr lang="pl-PL" dirty="0" err="1" smtClean="0"/>
              <a:t>final</a:t>
            </a:r>
            <a:endParaRPr lang="pl-PL" dirty="0"/>
          </a:p>
          <a:p>
            <a:pPr marL="514350" indent="-514350">
              <a:buAutoNum type="arabicPeriod"/>
            </a:pPr>
            <a:r>
              <a:rPr lang="pl-PL" dirty="0" smtClean="0"/>
              <a:t>Wszystkie pola powinny być prywatne</a:t>
            </a:r>
          </a:p>
          <a:p>
            <a:pPr marL="514350" indent="-514350">
              <a:buAutoNum type="arabicPeriod"/>
            </a:pPr>
            <a:r>
              <a:rPr lang="pl-PL" dirty="0" smtClean="0"/>
              <a:t>Nie udostępniaj </a:t>
            </a:r>
            <a:r>
              <a:rPr lang="en-US" dirty="0" smtClean="0"/>
              <a:t> </a:t>
            </a:r>
            <a:r>
              <a:rPr lang="pl-PL" dirty="0" smtClean="0"/>
              <a:t>seterów do pól</a:t>
            </a:r>
          </a:p>
          <a:p>
            <a:pPr marL="514350" indent="-514350">
              <a:buAutoNum type="arabicPeriod"/>
            </a:pPr>
            <a:r>
              <a:rPr lang="pl-PL" dirty="0" smtClean="0"/>
              <a:t>Wszystkie pola powinny być oznaczone jako </a:t>
            </a:r>
            <a:r>
              <a:rPr lang="pl-PL" dirty="0" err="1" smtClean="0"/>
              <a:t>final</a:t>
            </a:r>
            <a:endParaRPr lang="pl-PL" dirty="0" smtClean="0"/>
          </a:p>
          <a:p>
            <a:pPr marL="514350" indent="-514350">
              <a:buAutoNum type="arabicPeriod"/>
            </a:pPr>
            <a:r>
              <a:rPr lang="pl-PL" dirty="0" smtClean="0"/>
              <a:t>Wszystkie pola powinny być ustawione w konstruktorze</a:t>
            </a:r>
          </a:p>
          <a:p>
            <a:pPr marL="514350" indent="-514350">
              <a:buAutoNum type="arabicPeriod"/>
            </a:pPr>
            <a:endParaRPr lang="pl-PL" dirty="0"/>
          </a:p>
        </p:txBody>
      </p:sp>
      <p:sp>
        <p:nvSpPr>
          <p:cNvPr id="5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53777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Dodatek – przekazywanie parametrów do metod</a:t>
            </a:r>
            <a:endParaRPr lang="pl-PL" dirty="0"/>
          </a:p>
        </p:txBody>
      </p:sp>
      <p:pic>
        <p:nvPicPr>
          <p:cNvPr id="3" name="Obraz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33" y="1177809"/>
            <a:ext cx="11335333" cy="4502381"/>
          </a:xfrm>
          <a:prstGeom prst="rect">
            <a:avLst/>
          </a:prstGeom>
        </p:spPr>
      </p:pic>
      <p:sp>
        <p:nvSpPr>
          <p:cNvPr id="5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120436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Dodatek – </a:t>
            </a:r>
            <a:r>
              <a:rPr lang="pl-PL" dirty="0" smtClean="0"/>
              <a:t>Tworzenie archiwum JAR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107933"/>
            <a:ext cx="10515600" cy="4169482"/>
          </a:xfrm>
        </p:spPr>
        <p:txBody>
          <a:bodyPr>
            <a:normAutofit/>
          </a:bodyPr>
          <a:lstStyle/>
          <a:p>
            <a:pPr marL="514350" indent="-514350">
              <a:buAutoNum type="arabicParenR"/>
            </a:pPr>
            <a:r>
              <a:rPr lang="pl-PL" dirty="0" smtClean="0"/>
              <a:t>Przejdź w konsoli do katalogu gdzie jest skompilowana klasa </a:t>
            </a:r>
            <a:r>
              <a:rPr lang="pl-PL" dirty="0" err="1" smtClean="0">
                <a:solidFill>
                  <a:srgbClr val="4A3D53"/>
                </a:solidFill>
              </a:rPr>
              <a:t>JavapTrain</a:t>
            </a:r>
            <a:endParaRPr lang="pl-PL" dirty="0" smtClean="0">
              <a:solidFill>
                <a:srgbClr val="4A3D53"/>
              </a:solidFill>
            </a:endParaRPr>
          </a:p>
          <a:p>
            <a:pPr marL="514350" indent="-514350">
              <a:buAutoNum type="arabicParenR"/>
            </a:pPr>
            <a:r>
              <a:rPr lang="pl-PL" dirty="0">
                <a:solidFill>
                  <a:srgbClr val="4A3D53"/>
                </a:solidFill>
              </a:rPr>
              <a:t>Wykonaj polecenie </a:t>
            </a:r>
            <a:r>
              <a:rPr lang="pl-PL" dirty="0">
                <a:solidFill>
                  <a:srgbClr val="4A3D53"/>
                </a:solidFill>
                <a:latin typeface="+mn-lt"/>
              </a:rPr>
              <a:t>jar </a:t>
            </a:r>
            <a:r>
              <a:rPr lang="pl-PL" dirty="0" err="1">
                <a:solidFill>
                  <a:srgbClr val="4A3D53"/>
                </a:solidFill>
                <a:latin typeface="+mn-lt"/>
              </a:rPr>
              <a:t>cfe</a:t>
            </a:r>
            <a:r>
              <a:rPr lang="pl-PL" dirty="0">
                <a:solidFill>
                  <a:srgbClr val="4A3D53"/>
                </a:solidFill>
                <a:latin typeface="+mn-lt"/>
              </a:rPr>
              <a:t> MyJarName.jar </a:t>
            </a:r>
            <a:r>
              <a:rPr lang="pl-PL" dirty="0" err="1">
                <a:solidFill>
                  <a:srgbClr val="4A3D53"/>
                </a:solidFill>
                <a:latin typeface="+mn-lt"/>
              </a:rPr>
              <a:t>JavapTrain</a:t>
            </a:r>
            <a:r>
              <a:rPr lang="pl-PL" dirty="0">
                <a:solidFill>
                  <a:srgbClr val="4A3D53"/>
                </a:solidFill>
                <a:latin typeface="+mn-lt"/>
              </a:rPr>
              <a:t> *.</a:t>
            </a:r>
            <a:r>
              <a:rPr lang="pl-PL" dirty="0" err="1" smtClean="0">
                <a:solidFill>
                  <a:srgbClr val="4A3D53"/>
                </a:solidFill>
                <a:latin typeface="+mn-lt"/>
              </a:rPr>
              <a:t>class</a:t>
            </a:r>
            <a:endParaRPr lang="pl-PL" dirty="0" smtClean="0">
              <a:solidFill>
                <a:srgbClr val="4A3D53"/>
              </a:solidFill>
            </a:endParaRPr>
          </a:p>
          <a:p>
            <a:pPr marL="514350" indent="-514350">
              <a:buAutoNum type="arabicParenR"/>
            </a:pPr>
            <a:r>
              <a:rPr lang="pl-PL" dirty="0" smtClean="0">
                <a:solidFill>
                  <a:srgbClr val="4A3D53"/>
                </a:solidFill>
              </a:rPr>
              <a:t>Zweryfikuj czy został utworzony plik (archiwum) MyJarName.jar</a:t>
            </a:r>
          </a:p>
          <a:p>
            <a:pPr marL="514350" indent="-514350">
              <a:buAutoNum type="arabicParenR"/>
            </a:pPr>
            <a:r>
              <a:rPr lang="pl-PL" dirty="0" smtClean="0">
                <a:solidFill>
                  <a:srgbClr val="4A3D53"/>
                </a:solidFill>
              </a:rPr>
              <a:t>Wykonaj polecenie </a:t>
            </a:r>
            <a:r>
              <a:rPr lang="pl-PL" dirty="0" err="1" smtClean="0">
                <a:solidFill>
                  <a:srgbClr val="4A3D53"/>
                </a:solidFill>
                <a:latin typeface="+mn-lt"/>
              </a:rPr>
              <a:t>java</a:t>
            </a:r>
            <a:r>
              <a:rPr lang="pl-PL" dirty="0" smtClean="0">
                <a:solidFill>
                  <a:srgbClr val="4A3D53"/>
                </a:solidFill>
                <a:latin typeface="+mn-lt"/>
              </a:rPr>
              <a:t> –jar MyJarName.jar</a:t>
            </a:r>
            <a:r>
              <a:rPr lang="en-US" dirty="0" smtClean="0">
                <a:latin typeface="+mn-lt"/>
              </a:rPr>
              <a:t> </a:t>
            </a:r>
            <a:endParaRPr lang="pl-PL" dirty="0" smtClean="0">
              <a:latin typeface="+mn-lt"/>
            </a:endParaRPr>
          </a:p>
          <a:p>
            <a:pPr marL="514350" indent="-514350">
              <a:buAutoNum type="arabicParenR"/>
            </a:pPr>
            <a:r>
              <a:rPr lang="pl-PL" dirty="0" smtClean="0"/>
              <a:t>Rozpakuj powstałe archiwum przy użyciu np. 7-zip</a:t>
            </a:r>
          </a:p>
          <a:p>
            <a:pPr marL="514350" indent="-514350">
              <a:buAutoNum type="arabicParenR"/>
            </a:pPr>
            <a:r>
              <a:rPr lang="pl-PL" dirty="0" smtClean="0"/>
              <a:t>Jakie pliki/foldery zawiera archiwum?</a:t>
            </a:r>
            <a:endParaRPr lang="pl-PL" dirty="0"/>
          </a:p>
        </p:txBody>
      </p:sp>
      <p:sp>
        <p:nvSpPr>
          <p:cNvPr id="5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4830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557" y="963040"/>
            <a:ext cx="5178426" cy="5178426"/>
          </a:xfrm>
          <a:prstGeom prst="rect">
            <a:avLst/>
          </a:prstGeom>
        </p:spPr>
      </p:pic>
      <p:sp>
        <p:nvSpPr>
          <p:cNvPr id="9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689023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3517669" y="6277415"/>
            <a:ext cx="5238404" cy="365125"/>
          </a:xfrm>
        </p:spPr>
        <p:txBody>
          <a:bodyPr/>
          <a:lstStyle/>
          <a:p>
            <a:r>
              <a:rPr lang="pl-PL" dirty="0" smtClean="0"/>
              <a:t>Autor: Dariusz Zbyrad 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  <p:sp>
        <p:nvSpPr>
          <p:cNvPr id="3" name="Prostokąt 2"/>
          <p:cNvSpPr/>
          <p:nvPr/>
        </p:nvSpPr>
        <p:spPr>
          <a:xfrm>
            <a:off x="858983" y="1394691"/>
            <a:ext cx="1047403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b="1" dirty="0" smtClean="0"/>
              <a:t>Dokumentacja</a:t>
            </a:r>
            <a:r>
              <a:rPr lang="pl-PL" dirty="0" smtClean="0"/>
              <a:t>:</a:t>
            </a:r>
          </a:p>
          <a:p>
            <a:r>
              <a:rPr lang="pl-PL" dirty="0" smtClean="0"/>
              <a:t>https</a:t>
            </a:r>
            <a:r>
              <a:rPr lang="pl-PL" dirty="0"/>
              <a:t>://</a:t>
            </a:r>
            <a:r>
              <a:rPr lang="pl-PL" dirty="0" smtClean="0"/>
              <a:t>docs.oracle.com/javase/specs/jvms/se8/jvms8.pdf</a:t>
            </a:r>
          </a:p>
          <a:p>
            <a:endParaRPr lang="pl-PL" dirty="0"/>
          </a:p>
          <a:p>
            <a:r>
              <a:rPr lang="pl-PL" b="1" dirty="0" smtClean="0"/>
              <a:t>Artykuły</a:t>
            </a:r>
            <a:r>
              <a:rPr lang="pl-PL" dirty="0" smtClean="0"/>
              <a:t>:</a:t>
            </a:r>
          </a:p>
          <a:p>
            <a:r>
              <a:rPr lang="pl-PL" dirty="0"/>
              <a:t>https://</a:t>
            </a:r>
            <a:r>
              <a:rPr lang="pl-PL" dirty="0" smtClean="0"/>
              <a:t>bottega.com.pl/pdf/materialy/jvm/jvm1.pdf</a:t>
            </a:r>
          </a:p>
          <a:p>
            <a:r>
              <a:rPr lang="pl-PL" dirty="0"/>
              <a:t>https://</a:t>
            </a:r>
            <a:r>
              <a:rPr lang="pl-PL" dirty="0" smtClean="0"/>
              <a:t>bottega.com.pl/pdf/materialy/jvm/jvm2.pdf</a:t>
            </a:r>
          </a:p>
          <a:p>
            <a:endParaRPr lang="pl-PL" dirty="0" smtClean="0"/>
          </a:p>
          <a:p>
            <a:r>
              <a:rPr lang="pl-PL" b="1" dirty="0" smtClean="0"/>
              <a:t>Prezentacje</a:t>
            </a:r>
            <a:r>
              <a:rPr lang="pl-PL" dirty="0" smtClean="0"/>
              <a:t>:</a:t>
            </a:r>
          </a:p>
          <a:p>
            <a:r>
              <a:rPr lang="pl-PL" dirty="0" smtClean="0"/>
              <a:t>„</a:t>
            </a:r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Collector</a:t>
            </a:r>
            <a:r>
              <a:rPr lang="pl-PL" dirty="0"/>
              <a:t> w pigułce - Jakub </a:t>
            </a:r>
            <a:r>
              <a:rPr lang="pl-PL" dirty="0" err="1" smtClean="0"/>
              <a:t>Kubryński</a:t>
            </a:r>
            <a:r>
              <a:rPr lang="pl-PL" dirty="0"/>
              <a:t>” - https://</a:t>
            </a:r>
            <a:r>
              <a:rPr lang="pl-PL" dirty="0" smtClean="0"/>
              <a:t>www.youtube.com/watch?v=LCr3XyHdaZk</a:t>
            </a:r>
          </a:p>
          <a:p>
            <a:r>
              <a:rPr lang="pl-PL" dirty="0"/>
              <a:t>„JVM </a:t>
            </a:r>
            <a:r>
              <a:rPr lang="pl-PL" dirty="0" err="1"/>
              <a:t>Internals</a:t>
            </a:r>
            <a:r>
              <a:rPr lang="pl-PL" dirty="0"/>
              <a:t> - Jakub </a:t>
            </a:r>
            <a:r>
              <a:rPr lang="pl-PL" dirty="0" err="1" smtClean="0"/>
              <a:t>Kubryński</a:t>
            </a:r>
            <a:r>
              <a:rPr lang="pl-PL" dirty="0"/>
              <a:t>” - https://www.youtube.com/watch?v=rWdgla54bcc</a:t>
            </a:r>
          </a:p>
        </p:txBody>
      </p:sp>
    </p:spTree>
    <p:extLst>
      <p:ext uri="{BB962C8B-B14F-4D97-AF65-F5344CB8AC3E}">
        <p14:creationId xmlns:p14="http://schemas.microsoft.com/office/powerpoint/2010/main" val="3515019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Co to jest JVM?</a:t>
            </a:r>
            <a:endParaRPr lang="pl-PL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</a:t>
            </a:r>
            <a:r>
              <a:rPr lang="pl-PL" dirty="0" smtClean="0"/>
              <a:t>: Dariusz Zbyrad</a:t>
            </a:r>
            <a:endParaRPr lang="pl-PL" dirty="0"/>
          </a:p>
          <a:p>
            <a:r>
              <a:rPr lang="pl-PL" dirty="0"/>
              <a:t>Prawa do korzystania z materiałów posiada Software Development Academy</a:t>
            </a:r>
          </a:p>
        </p:txBody>
      </p:sp>
      <p:sp>
        <p:nvSpPr>
          <p:cNvPr id="6" name="Symbol zastępczy zawartości 2">
            <a:extLst>
              <a:ext uri="{FF2B5EF4-FFF2-40B4-BE49-F238E27FC236}">
                <a16:creationId xmlns:a16="http://schemas.microsoft.com/office/drawing/2014/main" id="{84290B2E-33B7-4A11-9764-8678FFBE7B50}"/>
              </a:ext>
            </a:extLst>
          </p:cNvPr>
          <p:cNvSpPr txBox="1">
            <a:spLocks/>
          </p:cNvSpPr>
          <p:nvPr/>
        </p:nvSpPr>
        <p:spPr>
          <a:xfrm>
            <a:off x="966788" y="1865137"/>
            <a:ext cx="10515600" cy="412484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smtClean="0"/>
              <a:t>JVM (</a:t>
            </a:r>
            <a:r>
              <a:rPr lang="pl-PL" dirty="0"/>
              <a:t>Java Virtual </a:t>
            </a:r>
            <a:r>
              <a:rPr lang="pl-PL" dirty="0" smtClean="0"/>
              <a:t>Machine) – aplikacja napisana w większości w języku C++. I tyle…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smtClean="0"/>
              <a:t>„</a:t>
            </a:r>
            <a:r>
              <a:rPr lang="pl-PL" dirty="0"/>
              <a:t>N</a:t>
            </a:r>
            <a:r>
              <a:rPr lang="pl-PL" dirty="0" smtClean="0"/>
              <a:t>apisz </a:t>
            </a:r>
            <a:r>
              <a:rPr lang="pl-PL" dirty="0"/>
              <a:t>raz, uruchamiaj gdziekolwiek” (</a:t>
            </a:r>
            <a:r>
              <a:rPr lang="pl-PL" dirty="0" smtClean="0"/>
              <a:t>Write </a:t>
            </a:r>
            <a:r>
              <a:rPr lang="pl-PL" dirty="0" err="1" smtClean="0"/>
              <a:t>Once</a:t>
            </a:r>
            <a:r>
              <a:rPr lang="pl-PL" dirty="0"/>
              <a:t>, Run </a:t>
            </a:r>
            <a:r>
              <a:rPr lang="pl-PL" dirty="0" err="1"/>
              <a:t>Anywhere</a:t>
            </a:r>
            <a:r>
              <a:rPr lang="pl-PL" dirty="0"/>
              <a:t> – WORA).</a:t>
            </a:r>
            <a:endParaRPr lang="pl-PL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smtClean="0"/>
              <a:t>Kompilacja – zmiana kodu źródłowego na kod bajtowy Javy (Java </a:t>
            </a:r>
            <a:r>
              <a:rPr lang="pl-PL" dirty="0" err="1" smtClean="0"/>
              <a:t>bytecode</a:t>
            </a:r>
            <a:r>
              <a:rPr lang="pl-PL" dirty="0" smtClean="0"/>
              <a:t>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smtClean="0"/>
              <a:t>Kompilację wykonujemy przy użyciu specjalnego narzędzia, tzw. kompilatora.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 smtClean="0"/>
          </a:p>
          <a:p>
            <a:r>
              <a:rPr lang="pl-PL" dirty="0" smtClean="0">
                <a:latin typeface="MyriadPro-Regular"/>
              </a:rPr>
              <a:t>The Java Virtual Machine </a:t>
            </a:r>
            <a:r>
              <a:rPr lang="pl-PL" dirty="0" err="1" smtClean="0">
                <a:latin typeface="MyriadPro-Regular"/>
              </a:rPr>
              <a:t>Specification</a:t>
            </a:r>
            <a:endParaRPr lang="pl-PL" dirty="0" smtClean="0">
              <a:latin typeface="MyriadPro-Regular"/>
            </a:endParaRPr>
          </a:p>
          <a:p>
            <a:r>
              <a:rPr lang="pl-PL" dirty="0" smtClean="0"/>
              <a:t>http://docs.oracle.com/javase/specs/jvms/se8/html/</a:t>
            </a:r>
          </a:p>
          <a:p>
            <a:pPr algn="l"/>
            <a:endParaRPr lang="pl-PL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16107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9F86F-1F31-4121-B16D-2D49E22DA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/>
              <a:t>Ekosystem Javy</a:t>
            </a:r>
            <a:r>
              <a:rPr lang="pl-PL" dirty="0"/>
              <a:t/>
            </a:r>
            <a:br>
              <a:rPr lang="pl-PL" dirty="0"/>
            </a:br>
            <a:endParaRPr lang="pl-PL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350290FC-9C7D-43B0-8720-9C93AEE1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8487" y="6356350"/>
            <a:ext cx="5724939" cy="365125"/>
          </a:xfrm>
        </p:spPr>
        <p:txBody>
          <a:bodyPr/>
          <a:lstStyle/>
          <a:p>
            <a:r>
              <a:rPr lang="pl-PL" dirty="0"/>
              <a:t>Autor: Mateusz Duraj</a:t>
            </a:r>
          </a:p>
          <a:p>
            <a:r>
              <a:rPr lang="pl-PL" dirty="0"/>
              <a:t>Prawa do korzystania z materiałów posiada Software Development Academy</a:t>
            </a:r>
          </a:p>
        </p:txBody>
      </p:sp>
      <p:pic>
        <p:nvPicPr>
          <p:cNvPr id="3" name="Symbol zastępczy zawartości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778" y="1435873"/>
            <a:ext cx="5876355" cy="4447643"/>
          </a:xfrm>
        </p:spPr>
      </p:pic>
      <p:sp>
        <p:nvSpPr>
          <p:cNvPr id="4" name="pole tekstowe 3"/>
          <p:cNvSpPr txBox="1"/>
          <p:nvPr/>
        </p:nvSpPr>
        <p:spPr>
          <a:xfrm>
            <a:off x="318052" y="5987018"/>
            <a:ext cx="2489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050" dirty="0"/>
              <a:t>Źródło: https://devops.com.vn/2018/113/</a:t>
            </a:r>
          </a:p>
        </p:txBody>
      </p:sp>
    </p:spTree>
    <p:extLst>
      <p:ext uri="{BB962C8B-B14F-4D97-AF65-F5344CB8AC3E}">
        <p14:creationId xmlns:p14="http://schemas.microsoft.com/office/powerpoint/2010/main" val="1512436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B314E33-4CE1-4681-AFD9-318B33CBF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JVM != Java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F7F281B-822B-41F6-80A9-9F2A6F0F4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TODO </a:t>
            </a:r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52BB43C-3784-4D53-BC52-12E2D03DA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01009" y="6356350"/>
            <a:ext cx="5618921" cy="365125"/>
          </a:xfrm>
        </p:spPr>
        <p:txBody>
          <a:bodyPr/>
          <a:lstStyle/>
          <a:p>
            <a:r>
              <a:rPr lang="pl-PL" dirty="0"/>
              <a:t>Autor</a:t>
            </a:r>
            <a:r>
              <a:rPr lang="pl-PL" dirty="0" smtClean="0"/>
              <a:t>: Dariusz Zbyrad</a:t>
            </a:r>
            <a:endParaRPr lang="pl-PL" dirty="0"/>
          </a:p>
          <a:p>
            <a:r>
              <a:rPr lang="pl-PL" dirty="0"/>
              <a:t>Prawa do korzystania z materiałów posiada Software Development Academy</a:t>
            </a:r>
          </a:p>
        </p:txBody>
      </p:sp>
      <p:sp>
        <p:nvSpPr>
          <p:cNvPr id="5" name="Symbol zastępczy obrazu 4">
            <a:extLst>
              <a:ext uri="{FF2B5EF4-FFF2-40B4-BE49-F238E27FC236}">
                <a16:creationId xmlns:a16="http://schemas.microsoft.com/office/drawing/2014/main" id="{5853B149-1BF3-44C0-80FA-9A4831D2A9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7793FF89-651C-4B3F-817A-BA08B4255E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tekstu 6">
            <a:extLst>
              <a:ext uri="{FF2B5EF4-FFF2-40B4-BE49-F238E27FC236}">
                <a16:creationId xmlns:a16="http://schemas.microsoft.com/office/drawing/2014/main" id="{CB7F01D6-6FB9-410D-9759-02AAD163C1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8" name="Picture 2" descr="Znalezione obrazy dla zapytania jvm java scala">
            <a:extLst>
              <a:ext uri="{FF2B5EF4-FFF2-40B4-BE49-F238E27FC236}">
                <a16:creationId xmlns:a16="http://schemas.microsoft.com/office/drawing/2014/main" id="{9DCE2FB2-6763-4D2E-A2BF-FA8B50723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002" y="1134074"/>
            <a:ext cx="8497995" cy="4781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4514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7D3F8F1-D132-4B08-B947-0637DE88A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JVM - implementacje</a:t>
            </a:r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C525A794-9BF7-450C-8512-FCE507FF6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4835" y="6356350"/>
            <a:ext cx="5491853" cy="365125"/>
          </a:xfrm>
        </p:spPr>
        <p:txBody>
          <a:bodyPr/>
          <a:lstStyle/>
          <a:p>
            <a:r>
              <a:rPr lang="pl-PL" dirty="0"/>
              <a:t>Autor: </a:t>
            </a:r>
            <a:r>
              <a:rPr lang="pl-PL" dirty="0" smtClean="0"/>
              <a:t>Dariusz Zbyrad</a:t>
            </a:r>
            <a:endParaRPr lang="pl-PL" dirty="0"/>
          </a:p>
          <a:p>
            <a:r>
              <a:rPr lang="pl-PL" dirty="0"/>
              <a:t>Prawa do korzystania z materiałów posiada Software Development Academy</a:t>
            </a:r>
          </a:p>
        </p:txBody>
      </p:sp>
      <p:sp>
        <p:nvSpPr>
          <p:cNvPr id="8" name="Symbol zastępczy zawartości 2">
            <a:extLst>
              <a:ext uri="{FF2B5EF4-FFF2-40B4-BE49-F238E27FC236}">
                <a16:creationId xmlns:a16="http://schemas.microsoft.com/office/drawing/2014/main" id="{84290B2E-33B7-4A11-9764-8678FFBE7B50}"/>
              </a:ext>
            </a:extLst>
          </p:cNvPr>
          <p:cNvSpPr txBox="1">
            <a:spLocks/>
          </p:cNvSpPr>
          <p:nvPr/>
        </p:nvSpPr>
        <p:spPr>
          <a:xfrm>
            <a:off x="966788" y="1865137"/>
            <a:ext cx="10515600" cy="4124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smtClean="0"/>
              <a:t>Oracle </a:t>
            </a:r>
            <a:r>
              <a:rPr lang="pl-PL" dirty="0" err="1" smtClean="0"/>
              <a:t>HostSpot</a:t>
            </a:r>
            <a:endParaRPr lang="pl-PL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 smtClean="0"/>
              <a:t>OpenJDK</a:t>
            </a:r>
            <a:endParaRPr lang="pl-PL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smtClean="0"/>
              <a:t>JBM J9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 smtClean="0"/>
              <a:t>Azul</a:t>
            </a:r>
            <a:r>
              <a:rPr lang="pl-PL" dirty="0" smtClean="0"/>
              <a:t> </a:t>
            </a:r>
            <a:r>
              <a:rPr lang="pl-PL" dirty="0" err="1" smtClean="0"/>
              <a:t>Zing</a:t>
            </a:r>
            <a:endParaRPr lang="pl-PL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dirty="0" smtClean="0"/>
          </a:p>
          <a:p>
            <a:r>
              <a:rPr lang="pl-PL" dirty="0" smtClean="0">
                <a:latin typeface="MyriadPro-Regular"/>
              </a:rPr>
              <a:t>The Java Virtual Machine </a:t>
            </a:r>
            <a:r>
              <a:rPr lang="pl-PL" dirty="0" err="1" smtClean="0">
                <a:latin typeface="MyriadPro-Regular"/>
              </a:rPr>
              <a:t>Specification</a:t>
            </a:r>
            <a:endParaRPr lang="pl-PL" dirty="0" smtClean="0">
              <a:latin typeface="MyriadPro-Regular"/>
            </a:endParaRPr>
          </a:p>
          <a:p>
            <a:r>
              <a:rPr lang="pl-PL" dirty="0" smtClean="0"/>
              <a:t>http://docs.oracle.com/javase/specs/jvms/se8/html/</a:t>
            </a:r>
          </a:p>
          <a:p>
            <a:pPr algn="l"/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2728068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18EE940-3289-4836-BE5E-E53CA4620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Cykl wykonywania programu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D380E38-462D-45C5-875A-256B2BC8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7912"/>
            <a:ext cx="10515600" cy="4939503"/>
          </a:xfrm>
        </p:spPr>
        <p:txBody>
          <a:bodyPr/>
          <a:lstStyle/>
          <a:p>
            <a:pPr marL="514350" indent="-514350" algn="l">
              <a:buAutoNum type="arabicParenR"/>
            </a:pPr>
            <a:r>
              <a:rPr lang="pl-PL" dirty="0" smtClean="0"/>
              <a:t>Odnalezienie klasy ze statyczną metodą </a:t>
            </a:r>
            <a:r>
              <a:rPr lang="pl-PL" dirty="0" err="1" smtClean="0">
                <a:latin typeface="Consolas" panose="020B0609020204030204" pitchFamily="49" charset="0"/>
              </a:rPr>
              <a:t>main</a:t>
            </a:r>
            <a:r>
              <a:rPr lang="pl-PL" dirty="0" smtClean="0">
                <a:latin typeface="Consolas" panose="020B0609020204030204" pitchFamily="49" charset="0"/>
              </a:rPr>
              <a:t>(String[])</a:t>
            </a:r>
          </a:p>
          <a:p>
            <a:pPr marL="514350" indent="-514350" algn="l">
              <a:buAutoNum type="arabicParenR"/>
            </a:pPr>
            <a:r>
              <a:rPr lang="pl-PL" dirty="0" smtClean="0"/>
              <a:t>Ładowanie klasy do pamięci przez </a:t>
            </a:r>
            <a:r>
              <a:rPr lang="pl-PL" dirty="0" err="1" smtClean="0"/>
              <a:t>ClassLoader</a:t>
            </a:r>
            <a:endParaRPr lang="pl-PL" dirty="0"/>
          </a:p>
          <a:p>
            <a:pPr marL="514350" indent="-514350" algn="l">
              <a:buAutoNum type="arabicParenR"/>
            </a:pPr>
            <a:r>
              <a:rPr lang="pl-PL" dirty="0" smtClean="0"/>
              <a:t>Trzyetapowy cykl tzw. łączenie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smtClean="0"/>
              <a:t>weryfikacja (głównie kontrola poprawności)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smtClean="0"/>
              <a:t>przygotowanie (tworzenie i inicjowanie pól statycznych)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smtClean="0"/>
              <a:t>rozwiązywanie</a:t>
            </a:r>
          </a:p>
          <a:p>
            <a:pPr algn="l"/>
            <a:r>
              <a:rPr lang="pl-PL" dirty="0" smtClean="0"/>
              <a:t>4) Inicjalizacja (klasa gotowa do użycia)</a:t>
            </a:r>
          </a:p>
          <a:p>
            <a:endParaRPr lang="pl-PL" dirty="0" smtClean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37B488CA-212F-4076-AC65-DC58CB6CE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92557" y="6356350"/>
            <a:ext cx="5777947" cy="365125"/>
          </a:xfrm>
        </p:spPr>
        <p:txBody>
          <a:bodyPr/>
          <a:lstStyle/>
          <a:p>
            <a:r>
              <a:rPr lang="pl-PL" dirty="0"/>
              <a:t>Autor: </a:t>
            </a:r>
            <a:r>
              <a:rPr lang="pl-PL" dirty="0" smtClean="0"/>
              <a:t> Dariusz Zbyrad</a:t>
            </a:r>
            <a:endParaRPr lang="pl-PL" dirty="0"/>
          </a:p>
          <a:p>
            <a:r>
              <a:rPr lang="pl-PL" dirty="0"/>
              <a:t>Prawa do korzystania z materiałów posiada Software Development Academy</a:t>
            </a:r>
          </a:p>
        </p:txBody>
      </p:sp>
    </p:spTree>
    <p:extLst>
      <p:ext uri="{BB962C8B-B14F-4D97-AF65-F5344CB8AC3E}">
        <p14:creationId xmlns:p14="http://schemas.microsoft.com/office/powerpoint/2010/main" val="3042322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Kompilacja do kodu bajtowego - zadanie</a:t>
            </a:r>
            <a:endParaRPr lang="pl-PL" dirty="0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2492433" y="6350634"/>
            <a:ext cx="6701444" cy="365125"/>
          </a:xfrm>
        </p:spPr>
        <p:txBody>
          <a:bodyPr/>
          <a:lstStyle/>
          <a:p>
            <a:r>
              <a:rPr lang="pl-PL" dirty="0" smtClean="0"/>
              <a:t>Autor: Dariusz Zbyrad</a:t>
            </a:r>
          </a:p>
          <a:p>
            <a:r>
              <a:rPr lang="pl-PL" dirty="0" smtClean="0"/>
              <a:t>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259882" y="1087655"/>
            <a:ext cx="1157919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smtClean="0">
                <a:solidFill>
                  <a:srgbClr val="4A3D53"/>
                </a:solidFill>
                <a:latin typeface="+mj-lt"/>
              </a:rPr>
              <a:t>W dowolnym miejscu na dysku stwórz plik JavapTrain.java</a:t>
            </a:r>
            <a:endParaRPr lang="pl-PL" sz="2800" dirty="0">
              <a:solidFill>
                <a:srgbClr val="4A3D53"/>
              </a:solidFill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smtClean="0">
                <a:solidFill>
                  <a:srgbClr val="4A3D53"/>
                </a:solidFill>
                <a:latin typeface="+mj-lt"/>
              </a:rPr>
              <a:t>W utworzonym pliku utwórz </a:t>
            </a:r>
            <a:r>
              <a:rPr lang="pl-PL" sz="2800" dirty="0">
                <a:solidFill>
                  <a:srgbClr val="4A3D53"/>
                </a:solidFill>
                <a:latin typeface="+mj-lt"/>
              </a:rPr>
              <a:t>klasę </a:t>
            </a:r>
            <a:r>
              <a:rPr lang="pl-PL" sz="2800" dirty="0" err="1">
                <a:solidFill>
                  <a:srgbClr val="4A3D53"/>
                </a:solidFill>
                <a:latin typeface="+mj-lt"/>
              </a:rPr>
              <a:t>JavapTrain</a:t>
            </a:r>
            <a:endParaRPr lang="pl-PL" sz="2800" dirty="0">
              <a:solidFill>
                <a:srgbClr val="4A3D53"/>
              </a:solidFill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rgbClr val="4A3D53"/>
                </a:solidFill>
                <a:latin typeface="+mj-lt"/>
              </a:rPr>
              <a:t>Zdefiniuj metodę:</a:t>
            </a:r>
          </a:p>
          <a:p>
            <a:pPr lvl="1" indent="0">
              <a:buNone/>
            </a:pPr>
            <a:r>
              <a:rPr lang="pl-PL" sz="2800" dirty="0">
                <a:solidFill>
                  <a:srgbClr val="4A3D53"/>
                </a:solidFill>
                <a:latin typeface="+mj-lt"/>
              </a:rPr>
              <a:t>public </a:t>
            </a:r>
            <a:r>
              <a:rPr lang="pl-PL" sz="2800" dirty="0" err="1">
                <a:solidFill>
                  <a:srgbClr val="4A3D53"/>
                </a:solidFill>
                <a:latin typeface="+mj-lt"/>
              </a:rPr>
              <a:t>static</a:t>
            </a:r>
            <a:r>
              <a:rPr lang="pl-PL" sz="2800" dirty="0">
                <a:solidFill>
                  <a:srgbClr val="4A3D53"/>
                </a:solidFill>
                <a:latin typeface="+mj-lt"/>
              </a:rPr>
              <a:t> </a:t>
            </a:r>
            <a:r>
              <a:rPr lang="pl-PL" sz="2800" dirty="0" err="1">
                <a:solidFill>
                  <a:srgbClr val="4A3D53"/>
                </a:solidFill>
                <a:latin typeface="+mj-lt"/>
              </a:rPr>
              <a:t>void</a:t>
            </a:r>
            <a:r>
              <a:rPr lang="pl-PL" sz="2800" dirty="0">
                <a:solidFill>
                  <a:srgbClr val="4A3D53"/>
                </a:solidFill>
                <a:latin typeface="+mj-lt"/>
              </a:rPr>
              <a:t> </a:t>
            </a:r>
            <a:r>
              <a:rPr lang="pl-PL" sz="2800" dirty="0" err="1">
                <a:solidFill>
                  <a:srgbClr val="4A3D53"/>
                </a:solidFill>
                <a:latin typeface="+mj-lt"/>
              </a:rPr>
              <a:t>main</a:t>
            </a:r>
            <a:r>
              <a:rPr lang="pl-PL" sz="2800" dirty="0">
                <a:solidFill>
                  <a:srgbClr val="4A3D53"/>
                </a:solidFill>
                <a:latin typeface="+mj-lt"/>
              </a:rPr>
              <a:t>(String[] </a:t>
            </a:r>
            <a:r>
              <a:rPr lang="pl-PL" sz="2800" dirty="0" err="1">
                <a:solidFill>
                  <a:srgbClr val="4A3D53"/>
                </a:solidFill>
                <a:latin typeface="+mj-lt"/>
              </a:rPr>
              <a:t>args</a:t>
            </a:r>
            <a:r>
              <a:rPr lang="pl-PL" sz="2800" dirty="0">
                <a:solidFill>
                  <a:srgbClr val="4A3D53"/>
                </a:solidFill>
                <a:latin typeface="+mj-lt"/>
              </a:rPr>
              <a:t>) {</a:t>
            </a:r>
          </a:p>
          <a:p>
            <a:pPr lvl="1" indent="0">
              <a:buNone/>
            </a:pPr>
            <a:r>
              <a:rPr lang="pl-PL" sz="2800" dirty="0">
                <a:solidFill>
                  <a:srgbClr val="4A3D53"/>
                </a:solidFill>
                <a:latin typeface="+mj-lt"/>
              </a:rPr>
              <a:t>        </a:t>
            </a:r>
            <a:r>
              <a:rPr lang="pl-PL" sz="2800" dirty="0" err="1">
                <a:solidFill>
                  <a:srgbClr val="4A3D53"/>
                </a:solidFill>
                <a:latin typeface="+mj-lt"/>
              </a:rPr>
              <a:t>System.out.println</a:t>
            </a:r>
            <a:r>
              <a:rPr lang="pl-PL" sz="2800" dirty="0">
                <a:solidFill>
                  <a:srgbClr val="4A3D53"/>
                </a:solidFill>
                <a:latin typeface="+mj-lt"/>
              </a:rPr>
              <a:t>("Hello World!");</a:t>
            </a:r>
          </a:p>
          <a:p>
            <a:pPr lvl="1" indent="0">
              <a:buNone/>
            </a:pPr>
            <a:r>
              <a:rPr lang="pl-PL" sz="2800" dirty="0">
                <a:solidFill>
                  <a:srgbClr val="4A3D53"/>
                </a:solidFill>
                <a:latin typeface="+mj-lt"/>
              </a:rPr>
              <a:t>    }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rgbClr val="4A3D53"/>
                </a:solidFill>
                <a:latin typeface="+mj-lt"/>
              </a:rPr>
              <a:t>Z poziomu CMD(Windows) wejdź do </a:t>
            </a:r>
            <a:r>
              <a:rPr lang="pl-PL" sz="2800" dirty="0" smtClean="0">
                <a:solidFill>
                  <a:srgbClr val="4A3D53"/>
                </a:solidFill>
                <a:latin typeface="+mj-lt"/>
              </a:rPr>
              <a:t>katalogu gdzie znajduje się utworzony plik </a:t>
            </a:r>
            <a:endParaRPr lang="pl-PL" sz="2800" dirty="0">
              <a:solidFill>
                <a:srgbClr val="4A3D53"/>
              </a:solidFill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rgbClr val="4A3D53"/>
                </a:solidFill>
                <a:latin typeface="+mj-lt"/>
              </a:rPr>
              <a:t>Wykonaj polecenie </a:t>
            </a:r>
            <a:r>
              <a:rPr lang="pl-PL" sz="2800" dirty="0" err="1">
                <a:solidFill>
                  <a:srgbClr val="4A3D53"/>
                </a:solidFill>
              </a:rPr>
              <a:t>javac</a:t>
            </a:r>
            <a:r>
              <a:rPr lang="pl-PL" sz="2800" dirty="0">
                <a:solidFill>
                  <a:srgbClr val="4A3D53"/>
                </a:solidFill>
              </a:rPr>
              <a:t> </a:t>
            </a:r>
            <a:r>
              <a:rPr lang="pl-PL" sz="2800" dirty="0" smtClean="0">
                <a:solidFill>
                  <a:srgbClr val="4A3D53"/>
                </a:solidFill>
              </a:rPr>
              <a:t>JavapTrain.java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smtClean="0">
                <a:solidFill>
                  <a:srgbClr val="4A3D53"/>
                </a:solidFill>
                <a:latin typeface="+mj-lt"/>
              </a:rPr>
              <a:t>Wykonaj polecenie </a:t>
            </a:r>
            <a:r>
              <a:rPr lang="pl-PL" sz="2800" dirty="0" err="1" smtClean="0">
                <a:solidFill>
                  <a:srgbClr val="4A3D53"/>
                </a:solidFill>
              </a:rPr>
              <a:t>java</a:t>
            </a:r>
            <a:r>
              <a:rPr lang="pl-PL" sz="2800" dirty="0" smtClean="0">
                <a:solidFill>
                  <a:srgbClr val="4A3D53"/>
                </a:solidFill>
              </a:rPr>
              <a:t> </a:t>
            </a:r>
            <a:r>
              <a:rPr lang="pl-PL" sz="2800" dirty="0" err="1" smtClean="0">
                <a:solidFill>
                  <a:srgbClr val="4A3D53"/>
                </a:solidFill>
              </a:rPr>
              <a:t>JavaTrain</a:t>
            </a:r>
            <a:endParaRPr lang="pl-PL" sz="2800" dirty="0" smtClean="0">
              <a:solidFill>
                <a:srgbClr val="4A3D53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800" dirty="0" smtClean="0">
                <a:solidFill>
                  <a:srgbClr val="4A3D53"/>
                </a:solidFill>
                <a:latin typeface="+mj-lt"/>
              </a:rPr>
              <a:t> Wykonaj polecenie </a:t>
            </a:r>
            <a:r>
              <a:rPr lang="pl-PL" sz="2800" dirty="0" err="1" smtClean="0">
                <a:solidFill>
                  <a:srgbClr val="4A3D53"/>
                </a:solidFill>
              </a:rPr>
              <a:t>javap</a:t>
            </a:r>
            <a:r>
              <a:rPr lang="pl-PL" sz="2800" dirty="0" smtClean="0">
                <a:solidFill>
                  <a:srgbClr val="4A3D53"/>
                </a:solidFill>
              </a:rPr>
              <a:t> –c </a:t>
            </a:r>
            <a:r>
              <a:rPr lang="pl-PL" sz="2800" dirty="0" err="1" smtClean="0">
                <a:solidFill>
                  <a:srgbClr val="4A3D53"/>
                </a:solidFill>
              </a:rPr>
              <a:t>JavaTrain.class</a:t>
            </a:r>
            <a:endParaRPr lang="pl-PL" sz="2800" dirty="0">
              <a:solidFill>
                <a:srgbClr val="4A3D53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800" dirty="0" smtClean="0">
                <a:solidFill>
                  <a:srgbClr val="4A3D53"/>
                </a:solidFill>
                <a:latin typeface="+mj-lt"/>
              </a:rPr>
              <a:t> Dla poleceń </a:t>
            </a:r>
            <a:r>
              <a:rPr lang="pl-PL" sz="2800" dirty="0" err="1" smtClean="0">
                <a:solidFill>
                  <a:srgbClr val="4A3D53"/>
                </a:solidFill>
                <a:latin typeface="+mj-lt"/>
              </a:rPr>
              <a:t>javac</a:t>
            </a:r>
            <a:r>
              <a:rPr lang="pl-PL" sz="2800" dirty="0" smtClean="0">
                <a:solidFill>
                  <a:srgbClr val="4A3D53"/>
                </a:solidFill>
                <a:latin typeface="+mj-lt"/>
              </a:rPr>
              <a:t> i </a:t>
            </a:r>
            <a:r>
              <a:rPr lang="pl-PL" sz="2800" dirty="0" err="1" smtClean="0">
                <a:solidFill>
                  <a:srgbClr val="4A3D53"/>
                </a:solidFill>
                <a:latin typeface="+mj-lt"/>
              </a:rPr>
              <a:t>javap</a:t>
            </a:r>
            <a:r>
              <a:rPr lang="pl-PL" sz="2800" dirty="0" smtClean="0">
                <a:solidFill>
                  <a:srgbClr val="4A3D53"/>
                </a:solidFill>
                <a:latin typeface="+mj-lt"/>
              </a:rPr>
              <a:t> </a:t>
            </a:r>
            <a:r>
              <a:rPr lang="pl-PL" sz="2800" dirty="0" err="1" smtClean="0">
                <a:solidFill>
                  <a:srgbClr val="4A3D53"/>
                </a:solidFill>
                <a:latin typeface="+mj-lt"/>
              </a:rPr>
              <a:t>sprawdz</a:t>
            </a:r>
            <a:r>
              <a:rPr lang="pl-PL" sz="2800" dirty="0" smtClean="0">
                <a:solidFill>
                  <a:srgbClr val="4A3D53"/>
                </a:solidFill>
                <a:latin typeface="+mj-lt"/>
              </a:rPr>
              <a:t> dostępne opcje z użycie parametru -</a:t>
            </a:r>
            <a:r>
              <a:rPr lang="pl-PL" sz="2800" dirty="0" err="1" smtClean="0">
                <a:solidFill>
                  <a:srgbClr val="4A3D53"/>
                </a:solidFill>
                <a:latin typeface="+mj-lt"/>
              </a:rPr>
              <a:t>help</a:t>
            </a:r>
            <a:endParaRPr lang="pl-PL" sz="2800" dirty="0">
              <a:solidFill>
                <a:srgbClr val="4A3D53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60613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Kod bajtowy</a:t>
            </a:r>
            <a:endParaRPr lang="pl-PL" dirty="0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>
          <a:xfrm>
            <a:off x="2554779" y="6225167"/>
            <a:ext cx="5692832" cy="365125"/>
          </a:xfrm>
        </p:spPr>
        <p:txBody>
          <a:bodyPr/>
          <a:lstStyle/>
          <a:p>
            <a:r>
              <a:rPr lang="pl-PL" dirty="0" smtClean="0"/>
              <a:t>Autor: Dariusz Zbyrad</a:t>
            </a:r>
          </a:p>
          <a:p>
            <a:r>
              <a:rPr lang="pl-PL" dirty="0" smtClean="0"/>
              <a:t> Prawa do korzystania z materiałów posiada Software Development </a:t>
            </a:r>
            <a:r>
              <a:rPr lang="pl-PL" dirty="0" err="1" smtClean="0"/>
              <a:t>Academy</a:t>
            </a:r>
            <a:endParaRPr lang="pl-PL" dirty="0"/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58" y="1928166"/>
            <a:ext cx="11373084" cy="385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70625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sdacademy.pl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dacademy" id="{67893016-66CC-4482-A66D-1B54E2F35FCD}" vid="{1650B47F-78C2-4EEF-8853-D723D0A5DEAF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SDA - szablon prezentacji</Template>
  <TotalTime>2355</TotalTime>
  <Words>1052</Words>
  <Application>Microsoft Office PowerPoint</Application>
  <PresentationFormat>Panoramiczny</PresentationFormat>
  <Paragraphs>188</Paragraphs>
  <Slides>28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8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28</vt:i4>
      </vt:variant>
    </vt:vector>
  </HeadingPairs>
  <TitlesOfParts>
    <vt:vector size="37" baseType="lpstr">
      <vt:lpstr>Arial</vt:lpstr>
      <vt:lpstr>Arial Unicode MS</vt:lpstr>
      <vt:lpstr>Calibri</vt:lpstr>
      <vt:lpstr>Calibri Light</vt:lpstr>
      <vt:lpstr>Consolas</vt:lpstr>
      <vt:lpstr>Geometr212 BkCn BT</vt:lpstr>
      <vt:lpstr>MyriadPro-Regular</vt:lpstr>
      <vt:lpstr>Wingdings</vt:lpstr>
      <vt:lpstr>Motyw sdacademy.pl</vt:lpstr>
      <vt:lpstr>  Wprowadzenie do technologii JVM </vt:lpstr>
      <vt:lpstr>Prezentacja programu PowerPoint</vt:lpstr>
      <vt:lpstr>Co to jest JVM?</vt:lpstr>
      <vt:lpstr>Ekosystem Javy </vt:lpstr>
      <vt:lpstr>JVM != Java</vt:lpstr>
      <vt:lpstr>JVM - implementacje</vt:lpstr>
      <vt:lpstr>Cykl wykonywania programu</vt:lpstr>
      <vt:lpstr>Kompilacja do kodu bajtowego - zadanie</vt:lpstr>
      <vt:lpstr>Kod bajtowy</vt:lpstr>
      <vt:lpstr>Prezentacja programu PowerPoint</vt:lpstr>
      <vt:lpstr>JIT – Just in time compiler</vt:lpstr>
      <vt:lpstr>JIT – metody optymalizacji</vt:lpstr>
      <vt:lpstr>JIT – zagnieżdżanie metod </vt:lpstr>
      <vt:lpstr>Model pamięci</vt:lpstr>
      <vt:lpstr>Heap - struktura</vt:lpstr>
      <vt:lpstr>Garbage Collector</vt:lpstr>
      <vt:lpstr>Garbage Collector</vt:lpstr>
      <vt:lpstr>Garbage Collector – podział algorytmów</vt:lpstr>
      <vt:lpstr>GC – obserwacja działania</vt:lpstr>
      <vt:lpstr>GC – obserwacja działania</vt:lpstr>
      <vt:lpstr>JVM - flagi</vt:lpstr>
      <vt:lpstr>Dodatek – String</vt:lpstr>
      <vt:lpstr>Dodatek – String cd.</vt:lpstr>
      <vt:lpstr>Tworzenie klasy immutable</vt:lpstr>
      <vt:lpstr>Dodatek – przekazywanie parametrów do metod</vt:lpstr>
      <vt:lpstr>Dodatek – Tworzenie archiwum JAR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Pomorska Fundacja Inicjatyw Gospodarczych</dc:creator>
  <cp:lastModifiedBy>Zbyrad Dariusz</cp:lastModifiedBy>
  <cp:revision>44</cp:revision>
  <dcterms:created xsi:type="dcterms:W3CDTF">2016-06-24T11:21:15Z</dcterms:created>
  <dcterms:modified xsi:type="dcterms:W3CDTF">2018-11-17T20:09:59Z</dcterms:modified>
</cp:coreProperties>
</file>

<file path=docProps/thumbnail.jpeg>
</file>